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58" r:id="rId3"/>
    <p:sldId id="283" r:id="rId4"/>
    <p:sldId id="274" r:id="rId5"/>
    <p:sldId id="284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napToGrid="0" snapToObjects="1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mcilov\Documents\local_disk\My%20Documents\Razvoj\Transformator\PrebojnaLakZice\WeibullLakZ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'Grade 2 (3,0 mm)'!$D$19:$D$68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99.999999999999972</c:v>
                </c:pt>
                <c:pt idx="4">
                  <c:v>99.999999999999289</c:v>
                </c:pt>
                <c:pt idx="5">
                  <c:v>99.999999999981995</c:v>
                </c:pt>
                <c:pt idx="6">
                  <c:v>99.999999999748738</c:v>
                </c:pt>
                <c:pt idx="7">
                  <c:v>99.999999997666549</c:v>
                </c:pt>
                <c:pt idx="8">
                  <c:v>99.999999983915615</c:v>
                </c:pt>
                <c:pt idx="9">
                  <c:v>99.999999911706141</c:v>
                </c:pt>
                <c:pt idx="10">
                  <c:v>99.999999594995998</c:v>
                </c:pt>
                <c:pt idx="11">
                  <c:v>99.999998393484589</c:v>
                </c:pt>
                <c:pt idx="12">
                  <c:v>99.999994347967615</c:v>
                </c:pt>
                <c:pt idx="13">
                  <c:v>99.999982020811899</c:v>
                </c:pt>
                <c:pt idx="14">
                  <c:v>99.999947510439085</c:v>
                </c:pt>
                <c:pt idx="15">
                  <c:v>99.999857682135882</c:v>
                </c:pt>
                <c:pt idx="16">
                  <c:v>99.999638192128899</c:v>
                </c:pt>
                <c:pt idx="17">
                  <c:v>99.999130796002305</c:v>
                </c:pt>
                <c:pt idx="18">
                  <c:v>99.998013901610904</c:v>
                </c:pt>
                <c:pt idx="19">
                  <c:v>99.995660213184962</c:v>
                </c:pt>
                <c:pt idx="20">
                  <c:v>99.990890090028941</c:v>
                </c:pt>
                <c:pt idx="21">
                  <c:v>99.981556921314862</c:v>
                </c:pt>
                <c:pt idx="22">
                  <c:v>99.963868916476684</c:v>
                </c:pt>
                <c:pt idx="23">
                  <c:v>99.931307351993283</c:v>
                </c:pt>
                <c:pt idx="24">
                  <c:v>99.872941663957292</c:v>
                </c:pt>
                <c:pt idx="25">
                  <c:v>99.770865278735386</c:v>
                </c:pt>
                <c:pt idx="26">
                  <c:v>99.596385501781967</c:v>
                </c:pt>
                <c:pt idx="27">
                  <c:v>99.304510052871592</c:v>
                </c:pt>
                <c:pt idx="28">
                  <c:v>98.82622128471769</c:v>
                </c:pt>
                <c:pt idx="29">
                  <c:v>98.058109338848425</c:v>
                </c:pt>
                <c:pt idx="30">
                  <c:v>96.849342686338829</c:v>
                </c:pt>
                <c:pt idx="31">
                  <c:v>94.987061568330006</c:v>
                </c:pt>
                <c:pt idx="32">
                  <c:v>92.183716271100096</c:v>
                </c:pt>
                <c:pt idx="33">
                  <c:v>88.074496541693435</c:v>
                </c:pt>
                <c:pt idx="34">
                  <c:v>82.240431371429395</c:v>
                </c:pt>
                <c:pt idx="35">
                  <c:v>74.281717922368955</c:v>
                </c:pt>
                <c:pt idx="36">
                  <c:v>63.969389784182425</c:v>
                </c:pt>
                <c:pt idx="37">
                  <c:v>51.483375527607187</c:v>
                </c:pt>
                <c:pt idx="38">
                  <c:v>37.672849844938433</c:v>
                </c:pt>
                <c:pt idx="39">
                  <c:v>24.143212017752962</c:v>
                </c:pt>
                <c:pt idx="40">
                  <c:v>12.882329514275535</c:v>
                </c:pt>
                <c:pt idx="41">
                  <c:v>5.3476793887448641</c:v>
                </c:pt>
                <c:pt idx="42">
                  <c:v>1.5779496162060691</c:v>
                </c:pt>
                <c:pt idx="43">
                  <c:v>0.29372569354941752</c:v>
                </c:pt>
                <c:pt idx="44">
                  <c:v>2.9488008118823437E-2</c:v>
                </c:pt>
                <c:pt idx="45">
                  <c:v>1.3013303444441514E-3</c:v>
                </c:pt>
                <c:pt idx="46">
                  <c:v>1.9363056564461588E-5</c:v>
                </c:pt>
                <c:pt idx="47">
                  <c:v>6.9001137379884871E-8</c:v>
                </c:pt>
                <c:pt idx="48">
                  <c:v>3.7977684879155784E-11</c:v>
                </c:pt>
                <c:pt idx="49">
                  <c:v>1.8448558546121961E-15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74720"/>
        <c:axId val="32515968"/>
      </c:lineChart>
      <c:catAx>
        <c:axId val="31374720"/>
        <c:scaling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sl-SI" sz="1100" b="1" i="0" baseline="0" dirty="0" err="1" smtClean="0">
                    <a:effectLst/>
                  </a:rPr>
                  <a:t>Probojni</a:t>
                </a:r>
                <a:r>
                  <a:rPr lang="sl-SI" sz="1100" b="1" i="0" baseline="0" dirty="0" smtClean="0">
                    <a:effectLst/>
                  </a:rPr>
                  <a:t> napon </a:t>
                </a:r>
                <a:r>
                  <a:rPr lang="sl-SI" sz="1100" b="1" i="0" baseline="0" dirty="0" err="1" smtClean="0">
                    <a:effectLst/>
                  </a:rPr>
                  <a:t>U</a:t>
                </a:r>
                <a:r>
                  <a:rPr lang="sl-SI" sz="1100" b="1" i="0" baseline="-25000" dirty="0" err="1" smtClean="0">
                    <a:effectLst/>
                  </a:rPr>
                  <a:t>pr</a:t>
                </a:r>
                <a:r>
                  <a:rPr lang="sl-SI" sz="1100" b="1" i="0" baseline="-25000" dirty="0" smtClean="0">
                    <a:effectLst/>
                  </a:rPr>
                  <a:t> (AC)</a:t>
                </a:r>
                <a:r>
                  <a:rPr lang="sl-SI" sz="1100" b="1" i="0" baseline="0" dirty="0" smtClean="0">
                    <a:effectLst/>
                  </a:rPr>
                  <a:t> [kV]</a:t>
                </a:r>
                <a:endParaRPr lang="sl-SI" sz="600" dirty="0">
                  <a:effectLst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crossAx val="32515968"/>
        <c:crosses val="autoZero"/>
        <c:auto val="1"/>
        <c:lblAlgn val="ctr"/>
        <c:lblOffset val="100"/>
        <c:noMultiLvlLbl val="0"/>
      </c:catAx>
      <c:valAx>
        <c:axId val="32515968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l-SI" sz="1200" b="1" i="0" baseline="0" dirty="0" err="1" smtClean="0">
                    <a:effectLst/>
                  </a:rPr>
                  <a:t>Pouzdanost</a:t>
                </a:r>
                <a:r>
                  <a:rPr lang="sl-SI" sz="1200" b="1" i="0" baseline="0" dirty="0" smtClean="0">
                    <a:effectLst/>
                  </a:rPr>
                  <a:t> [%]</a:t>
                </a:r>
                <a:endParaRPr lang="sl-SI" sz="700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3747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8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5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7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7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4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5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9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3A0C7-2C03-0F4A-AE4C-85847B97498B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71607-6C4F-D64E-9950-399CD5422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7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0273"/>
            <a:ext cx="7772400" cy="2486874"/>
          </a:xfrm>
        </p:spPr>
        <p:txBody>
          <a:bodyPr>
            <a:noAutofit/>
          </a:bodyPr>
          <a:lstStyle/>
          <a:p>
            <a:r>
              <a:rPr lang="sl-SI" altLang="sl-SI" sz="3600" dirty="0" smtClean="0"/>
              <a:t>NAMOT ENERGETSKOG TRANSFORMATORA BEZ PAPIRNE IZOLACIJE</a:t>
            </a:r>
            <a:endParaRPr lang="sl-SI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59451"/>
            <a:ext cx="8059848" cy="1663574"/>
          </a:xfrm>
        </p:spPr>
        <p:txBody>
          <a:bodyPr/>
          <a:lstStyle/>
          <a:p>
            <a:r>
              <a:rPr lang="sl-SI" sz="2400" dirty="0"/>
              <a:t>Juso Ikanović</a:t>
            </a:r>
            <a:r>
              <a:rPr lang="sl-SI" sz="2400" dirty="0" smtClean="0"/>
              <a:t>, </a:t>
            </a:r>
            <a:r>
              <a:rPr lang="sl-SI" sz="2400" dirty="0" err="1" smtClean="0"/>
              <a:t>Momčilo</a:t>
            </a:r>
            <a:r>
              <a:rPr lang="sl-SI" sz="2400" dirty="0" smtClean="0"/>
              <a:t> </a:t>
            </a:r>
            <a:r>
              <a:rPr lang="sl-SI" sz="2400" dirty="0"/>
              <a:t>Vujović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088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altLang="sl-SI" sz="3600" dirty="0" smtClean="0"/>
              <a:t>Pitanja za </a:t>
            </a:r>
            <a:r>
              <a:rPr lang="sl-SI" altLang="sl-SI" sz="3600" dirty="0" err="1" smtClean="0"/>
              <a:t>diskusiju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>
              <a:spcBef>
                <a:spcPts val="0"/>
              </a:spcBef>
            </a:pPr>
            <a:endParaRPr lang="sl-SI" sz="2000" i="1" dirty="0" smtClean="0">
              <a:solidFill>
                <a:srgbClr val="000000"/>
              </a:solidFill>
            </a:endParaRPr>
          </a:p>
          <a:p>
            <a:pPr marL="0">
              <a:spcBef>
                <a:spcPts val="0"/>
              </a:spcBef>
            </a:pPr>
            <a:endParaRPr lang="sl-SI" sz="2000" i="1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000" i="1" dirty="0" smtClean="0">
                <a:solidFill>
                  <a:srgbClr val="000000"/>
                </a:solidFill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sl-SI" sz="2000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2000" i="1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2000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000" i="1" dirty="0" smtClean="0">
                <a:solidFill>
                  <a:srgbClr val="000000"/>
                </a:solidFill>
              </a:rPr>
              <a:t> </a:t>
            </a:r>
            <a:r>
              <a:rPr lang="sl-SI" sz="4900" b="1" i="1" dirty="0" smtClean="0">
                <a:solidFill>
                  <a:srgbClr val="000000"/>
                </a:solidFill>
              </a:rPr>
              <a:t>1)</a:t>
            </a:r>
            <a:r>
              <a:rPr lang="sl-SI" sz="4900" i="1" dirty="0" smtClean="0">
                <a:solidFill>
                  <a:srgbClr val="000000"/>
                </a:solidFill>
              </a:rPr>
              <a:t> </a:t>
            </a:r>
            <a:r>
              <a:rPr lang="en-US" sz="4900" b="1" i="1" dirty="0" smtClean="0">
                <a:solidFill>
                  <a:srgbClr val="000000"/>
                </a:solidFill>
              </a:rPr>
              <a:t>Da </a:t>
            </a:r>
            <a:r>
              <a:rPr lang="en-US" sz="4900" b="1" i="1" dirty="0">
                <a:solidFill>
                  <a:srgbClr val="000000"/>
                </a:solidFill>
              </a:rPr>
              <a:t>li </a:t>
            </a:r>
            <a:r>
              <a:rPr lang="en-US" sz="4900" b="1" i="1" dirty="0" err="1">
                <a:solidFill>
                  <a:srgbClr val="000000"/>
                </a:solidFill>
              </a:rPr>
              <a:t>su</a:t>
            </a:r>
            <a:r>
              <a:rPr lang="en-US" sz="4900" b="1" i="1" dirty="0">
                <a:solidFill>
                  <a:srgbClr val="000000"/>
                </a:solidFill>
              </a:rPr>
              <a:t>, </a:t>
            </a:r>
            <a:r>
              <a:rPr lang="en-US" sz="4900" b="1" i="1" dirty="0" err="1">
                <a:solidFill>
                  <a:srgbClr val="000000"/>
                </a:solidFill>
              </a:rPr>
              <a:t>nakon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dirty="0" err="1">
                <a:solidFill>
                  <a:srgbClr val="000000"/>
                </a:solidFill>
              </a:rPr>
              <a:t>ispitivanja</a:t>
            </a:r>
            <a:r>
              <a:rPr lang="en-US" sz="4900" b="1" i="1" dirty="0">
                <a:solidFill>
                  <a:srgbClr val="000000"/>
                </a:solidFill>
              </a:rPr>
              <a:t>, </a:t>
            </a:r>
            <a:r>
              <a:rPr lang="en-US" sz="4900" b="1" i="1" dirty="0" err="1">
                <a:solidFill>
                  <a:srgbClr val="000000"/>
                </a:solidFill>
              </a:rPr>
              <a:t>uzimani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uzorci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ulja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iz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modela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rađena</a:t>
            </a:r>
            <a:r>
              <a:rPr lang="en-US" sz="4900" b="1" i="1" dirty="0">
                <a:solidFill>
                  <a:srgbClr val="000000"/>
                </a:solidFill>
              </a:rPr>
              <a:t> DGA </a:t>
            </a:r>
            <a:r>
              <a:rPr lang="en-US" sz="4900" b="1" i="1" dirty="0" err="1">
                <a:solidFill>
                  <a:srgbClr val="000000"/>
                </a:solidFill>
              </a:rPr>
              <a:t>analiza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sl-SI" sz="4900" b="1" i="1" dirty="0" smtClean="0">
                <a:solidFill>
                  <a:srgbClr val="000000"/>
                </a:solidFill>
              </a:rPr>
              <a:t> </a:t>
            </a:r>
            <a:r>
              <a:rPr lang="en-US" sz="4900" b="1" i="1" dirty="0" err="1" smtClean="0">
                <a:solidFill>
                  <a:srgbClr val="000000"/>
                </a:solidFill>
              </a:rPr>
              <a:t>ulja</a:t>
            </a:r>
            <a:r>
              <a:rPr lang="en-US" sz="4900" b="1" i="1" dirty="0">
                <a:solidFill>
                  <a:srgbClr val="000000"/>
                </a:solidFill>
              </a:rPr>
              <a:t>, </a:t>
            </a:r>
            <a:r>
              <a:rPr lang="en-US" sz="4900" b="1" i="1" dirty="0" err="1">
                <a:solidFill>
                  <a:srgbClr val="000000"/>
                </a:solidFill>
              </a:rPr>
              <a:t>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ako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jesu</a:t>
            </a:r>
            <a:r>
              <a:rPr lang="en-US" sz="4900" b="1" i="1" dirty="0">
                <a:solidFill>
                  <a:srgbClr val="000000"/>
                </a:solidFill>
              </a:rPr>
              <a:t>, </a:t>
            </a:r>
            <a:r>
              <a:rPr lang="en-US" sz="4900" b="1" i="1" dirty="0" err="1">
                <a:solidFill>
                  <a:srgbClr val="000000"/>
                </a:solidFill>
              </a:rPr>
              <a:t>kakvi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su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bili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rezultati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ovih</a:t>
            </a:r>
            <a:r>
              <a:rPr lang="en-US" sz="4900" b="1" i="1" dirty="0">
                <a:solidFill>
                  <a:srgbClr val="000000"/>
                </a:solidFill>
              </a:rPr>
              <a:t> </a:t>
            </a:r>
            <a:r>
              <a:rPr lang="en-US" sz="4900" b="1" i="1" dirty="0" err="1">
                <a:solidFill>
                  <a:srgbClr val="000000"/>
                </a:solidFill>
              </a:rPr>
              <a:t>analiza</a:t>
            </a:r>
            <a:r>
              <a:rPr lang="en-US" sz="4900" b="1" i="1" dirty="0" smtClean="0">
                <a:solidFill>
                  <a:srgbClr val="000000"/>
                </a:solidFill>
              </a:rPr>
              <a:t>?</a:t>
            </a:r>
            <a:endParaRPr lang="sl-SI" sz="4900" b="1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3400" b="1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altLang="sl-SI" sz="4900" dirty="0" smtClean="0"/>
              <a:t>Odgovor: Da</a:t>
            </a:r>
            <a:r>
              <a:rPr lang="sl-SI" altLang="sl-SI" sz="4900" dirty="0" smtClean="0"/>
              <a:t>, </a:t>
            </a:r>
            <a:r>
              <a:rPr lang="sl-SI" altLang="sl-SI" sz="4900" dirty="0" err="1" smtClean="0"/>
              <a:t>uzimani</a:t>
            </a:r>
            <a:r>
              <a:rPr lang="sl-SI" altLang="sl-SI" sz="4900" dirty="0" smtClean="0"/>
              <a:t> </a:t>
            </a:r>
            <a:r>
              <a:rPr lang="sl-SI" altLang="sl-SI" sz="4900" dirty="0" err="1" smtClean="0"/>
              <a:t>su</a:t>
            </a:r>
            <a:r>
              <a:rPr lang="sl-SI" altLang="sl-SI" sz="4900" dirty="0" smtClean="0"/>
              <a:t> </a:t>
            </a:r>
            <a:r>
              <a:rPr lang="sl-SI" altLang="sl-SI" sz="4900" dirty="0" err="1" smtClean="0"/>
              <a:t>uzorci</a:t>
            </a:r>
            <a:r>
              <a:rPr lang="sl-SI" altLang="sl-SI" sz="4900" dirty="0" smtClean="0"/>
              <a:t> ulja u dva </a:t>
            </a:r>
            <a:r>
              <a:rPr lang="sl-SI" altLang="sl-SI" sz="4900" dirty="0" err="1" smtClean="0"/>
              <a:t>navrata</a:t>
            </a:r>
            <a:r>
              <a:rPr lang="sl-SI" altLang="sl-SI" sz="4900" dirty="0" smtClean="0"/>
              <a:t>; </a:t>
            </a:r>
            <a:r>
              <a:rPr lang="sl-SI" altLang="sl-SI" sz="4900" dirty="0" err="1" smtClean="0"/>
              <a:t>prije</a:t>
            </a:r>
            <a:r>
              <a:rPr lang="sl-SI" altLang="sl-SI" sz="4900" dirty="0" smtClean="0"/>
              <a:t> </a:t>
            </a:r>
            <a:r>
              <a:rPr lang="sl-SI" altLang="sl-SI" sz="4900" dirty="0" err="1" smtClean="0"/>
              <a:t>ispitivanja</a:t>
            </a:r>
            <a:r>
              <a:rPr lang="sl-SI" altLang="sl-SI" sz="4900" dirty="0" smtClean="0"/>
              <a:t> za novo i čisto ulje i </a:t>
            </a:r>
            <a:r>
              <a:rPr lang="sl-SI" altLang="sl-SI" sz="4900" dirty="0" err="1" smtClean="0"/>
              <a:t>p</a:t>
            </a:r>
            <a:r>
              <a:rPr lang="sl-SI" sz="4900" dirty="0" err="1" smtClean="0">
                <a:solidFill>
                  <a:srgbClr val="000000"/>
                </a:solidFill>
              </a:rPr>
              <a:t>oslije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ispitivanja</a:t>
            </a:r>
            <a:r>
              <a:rPr lang="sl-SI" sz="4900" dirty="0" smtClean="0">
                <a:solidFill>
                  <a:srgbClr val="000000"/>
                </a:solidFill>
              </a:rPr>
              <a:t>. </a:t>
            </a:r>
            <a:r>
              <a:rPr lang="sl-SI" sz="4900" dirty="0" err="1" smtClean="0">
                <a:solidFill>
                  <a:srgbClr val="000000"/>
                </a:solidFill>
              </a:rPr>
              <a:t>Postupak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jednak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kao</a:t>
            </a:r>
            <a:r>
              <a:rPr lang="sl-SI" sz="4900" dirty="0" smtClean="0">
                <a:solidFill>
                  <a:srgbClr val="000000"/>
                </a:solidFill>
              </a:rPr>
              <a:t> kod </a:t>
            </a:r>
            <a:r>
              <a:rPr lang="sl-SI" sz="4900" dirty="0" err="1" smtClean="0">
                <a:solidFill>
                  <a:srgbClr val="000000"/>
                </a:solidFill>
              </a:rPr>
              <a:t>uzimanja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uzoraka</a:t>
            </a:r>
            <a:r>
              <a:rPr lang="sl-SI" sz="4900" dirty="0" smtClean="0">
                <a:solidFill>
                  <a:srgbClr val="000000"/>
                </a:solidFill>
              </a:rPr>
              <a:t> ulja kod </a:t>
            </a:r>
            <a:r>
              <a:rPr lang="sl-SI" sz="4900" dirty="0" err="1" smtClean="0">
                <a:solidFill>
                  <a:srgbClr val="000000"/>
                </a:solidFill>
              </a:rPr>
              <a:t>naponskih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ispitivanja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transformatora</a:t>
            </a:r>
            <a:r>
              <a:rPr lang="sl-SI" sz="4900" dirty="0" smtClean="0">
                <a:solidFill>
                  <a:srgbClr val="000000"/>
                </a:solidFill>
              </a:rPr>
              <a:t>. Izvršena je </a:t>
            </a:r>
            <a:r>
              <a:rPr lang="sl-SI" sz="4900" dirty="0" err="1" smtClean="0">
                <a:solidFill>
                  <a:srgbClr val="000000"/>
                </a:solidFill>
              </a:rPr>
              <a:t>potpuna</a:t>
            </a:r>
            <a:r>
              <a:rPr lang="sl-SI" sz="4900" dirty="0" smtClean="0">
                <a:solidFill>
                  <a:srgbClr val="000000"/>
                </a:solidFill>
              </a:rPr>
              <a:t> DGA analiza u oba </a:t>
            </a:r>
            <a:r>
              <a:rPr lang="sl-SI" sz="4900" dirty="0" err="1" smtClean="0">
                <a:solidFill>
                  <a:srgbClr val="000000"/>
                </a:solidFill>
              </a:rPr>
              <a:t>primjera</a:t>
            </a:r>
            <a:r>
              <a:rPr lang="sl-SI" sz="4900" dirty="0">
                <a:solidFill>
                  <a:srgbClr val="000000"/>
                </a:solidFill>
              </a:rPr>
              <a:t> </a:t>
            </a:r>
            <a:r>
              <a:rPr lang="sl-SI" sz="4900" dirty="0" smtClean="0">
                <a:solidFill>
                  <a:srgbClr val="000000"/>
                </a:solidFill>
              </a:rPr>
              <a:t>u skladu </a:t>
            </a:r>
            <a:r>
              <a:rPr lang="sl-SI" sz="4900" dirty="0" err="1" smtClean="0">
                <a:solidFill>
                  <a:srgbClr val="000000"/>
                </a:solidFill>
              </a:rPr>
              <a:t>sa</a:t>
            </a:r>
            <a:r>
              <a:rPr lang="sl-SI" sz="4900" dirty="0" smtClean="0">
                <a:solidFill>
                  <a:srgbClr val="000000"/>
                </a:solidFill>
              </a:rPr>
              <a:t> standardom IEC 60567 i IEC 61181. </a:t>
            </a:r>
            <a:r>
              <a:rPr lang="sl-SI" sz="4900" dirty="0" smtClean="0">
                <a:solidFill>
                  <a:srgbClr val="000000"/>
                </a:solidFill>
              </a:rPr>
              <a:t>Analizirani </a:t>
            </a:r>
            <a:r>
              <a:rPr lang="sl-SI" sz="4900" dirty="0" err="1" smtClean="0">
                <a:solidFill>
                  <a:srgbClr val="000000"/>
                </a:solidFill>
              </a:rPr>
              <a:t>su</a:t>
            </a:r>
            <a:r>
              <a:rPr lang="sl-SI" sz="4900" dirty="0" smtClean="0">
                <a:solidFill>
                  <a:srgbClr val="000000"/>
                </a:solidFill>
              </a:rPr>
              <a:t> karakteristični </a:t>
            </a:r>
            <a:r>
              <a:rPr lang="sl-SI" sz="4900" dirty="0" err="1" smtClean="0">
                <a:solidFill>
                  <a:srgbClr val="000000"/>
                </a:solidFill>
              </a:rPr>
              <a:t>omjeri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gasova</a:t>
            </a:r>
            <a:r>
              <a:rPr lang="sl-SI" sz="4900" dirty="0" smtClean="0">
                <a:solidFill>
                  <a:srgbClr val="000000"/>
                </a:solidFill>
              </a:rPr>
              <a:t>;  C2H2/C2H4, CH4/H2, C2H4/C2H6 </a:t>
            </a:r>
            <a:r>
              <a:rPr lang="sl-SI" sz="4900" dirty="0" err="1" smtClean="0">
                <a:solidFill>
                  <a:srgbClr val="000000"/>
                </a:solidFill>
              </a:rPr>
              <a:t>koji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su</a:t>
            </a:r>
            <a:r>
              <a:rPr lang="sl-SI" sz="4900" dirty="0" smtClean="0">
                <a:solidFill>
                  <a:srgbClr val="000000"/>
                </a:solidFill>
              </a:rPr>
              <a:t> pokazali da se </a:t>
            </a:r>
            <a:r>
              <a:rPr lang="sl-SI" sz="4900" dirty="0" err="1" smtClean="0">
                <a:solidFill>
                  <a:srgbClr val="000000"/>
                </a:solidFill>
              </a:rPr>
              <a:t>radilo</a:t>
            </a:r>
            <a:r>
              <a:rPr lang="sl-SI" sz="4900" dirty="0" smtClean="0">
                <a:solidFill>
                  <a:srgbClr val="000000"/>
                </a:solidFill>
              </a:rPr>
              <a:t> o </a:t>
            </a:r>
            <a:r>
              <a:rPr lang="sl-SI" sz="4900" dirty="0" err="1" smtClean="0">
                <a:solidFill>
                  <a:srgbClr val="000000"/>
                </a:solidFill>
              </a:rPr>
              <a:t>pražnjenjima</a:t>
            </a:r>
            <a:r>
              <a:rPr lang="sl-SI" sz="4900" dirty="0" smtClean="0">
                <a:solidFill>
                  <a:srgbClr val="000000"/>
                </a:solidFill>
              </a:rPr>
              <a:t> </a:t>
            </a:r>
            <a:r>
              <a:rPr lang="sl-SI" sz="4900" dirty="0" err="1" smtClean="0">
                <a:solidFill>
                  <a:srgbClr val="000000"/>
                </a:solidFill>
              </a:rPr>
              <a:t>niskog</a:t>
            </a:r>
            <a:r>
              <a:rPr lang="sl-SI" sz="4900" dirty="0" smtClean="0">
                <a:solidFill>
                  <a:srgbClr val="000000"/>
                </a:solidFill>
              </a:rPr>
              <a:t> intenziteta.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3400" dirty="0" smtClean="0">
                <a:solidFill>
                  <a:srgbClr val="000000"/>
                </a:solidFill>
              </a:rPr>
              <a:t>    </a:t>
            </a:r>
            <a:endParaRPr lang="sl-SI" sz="3400" dirty="0"/>
          </a:p>
          <a:p>
            <a:pPr marL="0" indent="0">
              <a:spcBef>
                <a:spcPts val="0"/>
              </a:spcBef>
              <a:buNone/>
            </a:pPr>
            <a:r>
              <a:rPr lang="sl-SI" sz="2900" dirty="0" smtClean="0">
                <a:solidFill>
                  <a:srgbClr val="000000"/>
                </a:solidFill>
              </a:rPr>
              <a:t>      </a:t>
            </a:r>
            <a:endParaRPr lang="sl-SI" sz="2900" dirty="0"/>
          </a:p>
          <a:p>
            <a:pPr marL="0" indent="0">
              <a:spcBef>
                <a:spcPts val="1200"/>
              </a:spcBef>
              <a:buFontTx/>
              <a:buNone/>
            </a:pPr>
            <a:r>
              <a:rPr lang="sl-SI" altLang="sl-SI" dirty="0" smtClean="0"/>
              <a:t>                   </a:t>
            </a:r>
            <a:endParaRPr lang="sl-SI" altLang="sl-SI" dirty="0"/>
          </a:p>
          <a:p>
            <a:pPr marL="0" indent="0">
              <a:buFontTx/>
              <a:buNone/>
            </a:pPr>
            <a:r>
              <a:rPr lang="sl-SI" altLang="sl-SI" dirty="0"/>
              <a:t>                            </a:t>
            </a:r>
            <a:endParaRPr lang="sl-SI" altLang="sl-SI" dirty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r>
              <a:rPr lang="sl-SI" altLang="sl-SI" dirty="0">
                <a:solidFill>
                  <a:srgbClr val="000000"/>
                </a:solidFill>
              </a:rPr>
              <a:t>                            </a:t>
            </a: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endParaRPr lang="sl-SI" altLang="sl-SI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endParaRPr lang="sl-SI" altLang="sl-SI" dirty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endParaRPr lang="sl-SI" altLang="sl-SI" dirty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endParaRPr lang="sl-SI" altLang="sl-SI" dirty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SzPts val="1800"/>
              <a:buFontTx/>
              <a:buNone/>
            </a:pPr>
            <a:r>
              <a:rPr lang="sl-SI" altLang="sl-SI" dirty="0">
                <a:solidFill>
                  <a:srgbClr val="000000"/>
                </a:solidFill>
              </a:rPr>
              <a:t>                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105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Pitanja za </a:t>
            </a:r>
            <a:r>
              <a:rPr lang="sl-SI" sz="3600" dirty="0" err="1" smtClean="0"/>
              <a:t>diskusiju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sl-SI" sz="1600" b="1" i="1" dirty="0" smtClean="0">
                <a:solidFill>
                  <a:srgbClr val="000000"/>
                </a:solidFill>
              </a:rPr>
              <a:t>2) </a:t>
            </a:r>
            <a:r>
              <a:rPr lang="en-US" sz="1600" b="1" i="1" dirty="0" err="1" smtClean="0">
                <a:solidFill>
                  <a:srgbClr val="000000"/>
                </a:solidFill>
              </a:rPr>
              <a:t>Šta</a:t>
            </a:r>
            <a:r>
              <a:rPr lang="en-US" sz="1600" b="1" i="1" dirty="0" smtClean="0">
                <a:solidFill>
                  <a:srgbClr val="000000"/>
                </a:solidFill>
              </a:rPr>
              <a:t> </a:t>
            </a:r>
            <a:r>
              <a:rPr lang="en-US" sz="1600" b="1" i="1" dirty="0">
                <a:solidFill>
                  <a:srgbClr val="000000"/>
                </a:solidFill>
              </a:rPr>
              <a:t>je </a:t>
            </a:r>
            <a:r>
              <a:rPr lang="en-US" sz="1600" b="1" i="1" dirty="0" err="1">
                <a:solidFill>
                  <a:srgbClr val="000000"/>
                </a:solidFill>
              </a:rPr>
              <a:t>statistička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obrada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rezultata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dielektričnih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proračuna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pokazala</a:t>
            </a:r>
            <a:r>
              <a:rPr lang="en-US" sz="1600" b="1" i="1" dirty="0">
                <a:solidFill>
                  <a:srgbClr val="000000"/>
                </a:solidFill>
              </a:rPr>
              <a:t> u </a:t>
            </a:r>
            <a:r>
              <a:rPr lang="en-US" sz="1600" b="1" i="1" dirty="0" err="1">
                <a:solidFill>
                  <a:srgbClr val="000000"/>
                </a:solidFill>
              </a:rPr>
              <a:t>primjerima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kod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konstrukcija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sa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povećanim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nanosom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laka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i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većim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radijalnim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širinama</a:t>
            </a:r>
            <a:r>
              <a:rPr lang="en-US" sz="1600" b="1" i="1" dirty="0" smtClean="0">
                <a:solidFill>
                  <a:srgbClr val="000000"/>
                </a:solidFill>
              </a:rPr>
              <a:t>?</a:t>
            </a:r>
            <a:endParaRPr lang="sl-SI" sz="1600" b="1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1600" b="1" dirty="0"/>
          </a:p>
          <a:p>
            <a:pPr marL="0" indent="0">
              <a:buNone/>
            </a:pPr>
            <a:r>
              <a:rPr lang="sl-SI" sz="1600" dirty="0" smtClean="0"/>
              <a:t>Odgovor: Podatke smo </a:t>
            </a:r>
            <a:r>
              <a:rPr lang="sl-SI" sz="1600" dirty="0" err="1" smtClean="0"/>
              <a:t>obradili</a:t>
            </a:r>
            <a:r>
              <a:rPr lang="sl-SI" sz="1600" dirty="0" smtClean="0"/>
              <a:t> </a:t>
            </a:r>
            <a:r>
              <a:rPr lang="sl-SI" sz="1600" dirty="0" err="1" smtClean="0"/>
              <a:t>Weibullovom</a:t>
            </a:r>
            <a:r>
              <a:rPr lang="sl-SI" sz="1600" dirty="0" smtClean="0"/>
              <a:t> </a:t>
            </a:r>
            <a:r>
              <a:rPr lang="sl-SI" sz="1600" dirty="0" err="1" smtClean="0"/>
              <a:t>distribucijom</a:t>
            </a:r>
            <a:r>
              <a:rPr lang="sl-SI" sz="1600" dirty="0" smtClean="0"/>
              <a:t>. </a:t>
            </a:r>
            <a:r>
              <a:rPr lang="sl-SI" sz="1600" dirty="0" smtClean="0"/>
              <a:t> </a:t>
            </a:r>
            <a:r>
              <a:rPr lang="sl-SI" sz="1600" dirty="0" err="1" smtClean="0"/>
              <a:t>Probojni</a:t>
            </a:r>
            <a:r>
              <a:rPr lang="sl-SI" sz="1600" dirty="0" smtClean="0"/>
              <a:t> </a:t>
            </a:r>
            <a:r>
              <a:rPr lang="sl-SI" sz="1600" dirty="0" err="1" smtClean="0"/>
              <a:t>napon</a:t>
            </a:r>
            <a:r>
              <a:rPr lang="sl-SI" sz="1600" dirty="0" smtClean="0"/>
              <a:t> </a:t>
            </a:r>
            <a:r>
              <a:rPr lang="sl-SI" sz="1600" dirty="0" err="1" smtClean="0"/>
              <a:t>sa</a:t>
            </a:r>
            <a:r>
              <a:rPr lang="sl-SI" sz="1600" dirty="0" smtClean="0"/>
              <a:t> </a:t>
            </a:r>
            <a:r>
              <a:rPr lang="sl-SI" sz="1600" dirty="0" smtClean="0"/>
              <a:t>50 % </a:t>
            </a:r>
            <a:r>
              <a:rPr lang="sl-SI" sz="1600" dirty="0" err="1" smtClean="0"/>
              <a:t>vjerovatnoćom</a:t>
            </a:r>
            <a:r>
              <a:rPr lang="sl-SI" sz="1600" dirty="0" smtClean="0"/>
              <a:t> </a:t>
            </a:r>
            <a:r>
              <a:rPr lang="sl-SI" sz="1600" dirty="0" err="1" smtClean="0"/>
              <a:t>proboja</a:t>
            </a:r>
            <a:r>
              <a:rPr lang="sl-SI" sz="1600" dirty="0" smtClean="0"/>
              <a:t> iznosi oko 37 </a:t>
            </a:r>
            <a:r>
              <a:rPr lang="sl-SI" sz="1600" dirty="0" smtClean="0"/>
              <a:t>kV. </a:t>
            </a:r>
            <a:r>
              <a:rPr lang="sl-SI" sz="1600" dirty="0"/>
              <a:t> </a:t>
            </a:r>
            <a:r>
              <a:rPr lang="sl-SI" sz="1600" dirty="0" smtClean="0"/>
              <a:t>Slične analize </a:t>
            </a:r>
            <a:r>
              <a:rPr lang="sl-SI" sz="1600" dirty="0" err="1" smtClean="0"/>
              <a:t>proveli</a:t>
            </a:r>
            <a:r>
              <a:rPr lang="sl-SI" sz="1600" dirty="0" smtClean="0"/>
              <a:t> smo i za ostale širine </a:t>
            </a:r>
            <a:r>
              <a:rPr lang="sl-SI" sz="1600" dirty="0" err="1" smtClean="0"/>
              <a:t>radijalnih</a:t>
            </a:r>
            <a:r>
              <a:rPr lang="sl-SI" sz="1600" dirty="0" smtClean="0"/>
              <a:t> kanala. </a:t>
            </a:r>
          </a:p>
          <a:p>
            <a:pPr marL="0" indent="0">
              <a:buNone/>
            </a:pPr>
            <a:r>
              <a:rPr lang="sl-SI" sz="1600" dirty="0" smtClean="0"/>
              <a:t>U članku objavljeni rezultati </a:t>
            </a:r>
            <a:r>
              <a:rPr lang="sl-SI" sz="1600" dirty="0" err="1" smtClean="0"/>
              <a:t>ispitivanja</a:t>
            </a:r>
            <a:r>
              <a:rPr lang="sl-SI" sz="1600" dirty="0" smtClean="0"/>
              <a:t> za kanal 1,5 mm </a:t>
            </a:r>
            <a:r>
              <a:rPr lang="sl-SI" sz="1600" dirty="0" err="1" smtClean="0"/>
              <a:t>su</a:t>
            </a:r>
            <a:r>
              <a:rPr lang="sl-SI" sz="1600" dirty="0" smtClean="0"/>
              <a:t> </a:t>
            </a:r>
            <a:r>
              <a:rPr lang="sl-SI" sz="1600" dirty="0" err="1" smtClean="0"/>
              <a:t>bez</a:t>
            </a:r>
            <a:r>
              <a:rPr lang="sl-SI" sz="1600" dirty="0" smtClean="0"/>
              <a:t> </a:t>
            </a:r>
            <a:r>
              <a:rPr lang="sl-SI" sz="1600" dirty="0" err="1" smtClean="0"/>
              <a:t>statističke</a:t>
            </a:r>
            <a:r>
              <a:rPr lang="sl-SI" sz="1600" dirty="0" smtClean="0"/>
              <a:t> obrade </a:t>
            </a:r>
            <a:r>
              <a:rPr lang="sl-SI" sz="1600" dirty="0" err="1" smtClean="0"/>
              <a:t>podataka</a:t>
            </a:r>
            <a:r>
              <a:rPr lang="sl-SI" sz="1600" dirty="0" smtClean="0"/>
              <a:t> </a:t>
            </a:r>
            <a:r>
              <a:rPr lang="sl-SI" sz="1600" dirty="0" err="1" smtClean="0"/>
              <a:t>koju</a:t>
            </a:r>
            <a:r>
              <a:rPr lang="sl-SI" sz="1600" dirty="0" smtClean="0"/>
              <a:t> nismo mogli </a:t>
            </a:r>
            <a:r>
              <a:rPr lang="sl-SI" sz="1600" dirty="0" err="1" smtClean="0"/>
              <a:t>provesti</a:t>
            </a:r>
            <a:r>
              <a:rPr lang="sl-SI" sz="1600" dirty="0" smtClean="0"/>
              <a:t> zbog </a:t>
            </a:r>
            <a:r>
              <a:rPr lang="sl-SI" sz="1600" dirty="0" err="1" smtClean="0"/>
              <a:t>malog</a:t>
            </a:r>
            <a:r>
              <a:rPr lang="sl-SI" sz="1600" dirty="0" smtClean="0"/>
              <a:t> </a:t>
            </a:r>
            <a:r>
              <a:rPr lang="sl-SI" sz="1600" dirty="0" err="1" smtClean="0"/>
              <a:t>broja</a:t>
            </a:r>
            <a:r>
              <a:rPr lang="sl-SI" sz="1600" dirty="0" smtClean="0"/>
              <a:t> </a:t>
            </a:r>
            <a:r>
              <a:rPr lang="sl-SI" sz="1600" dirty="0" err="1" smtClean="0"/>
              <a:t>ispitanih</a:t>
            </a:r>
            <a:r>
              <a:rPr lang="sl-SI" sz="1600" dirty="0" smtClean="0"/>
              <a:t> </a:t>
            </a:r>
            <a:r>
              <a:rPr lang="sl-SI" sz="1600" dirty="0" err="1" smtClean="0"/>
              <a:t>uzoraka</a:t>
            </a:r>
            <a:r>
              <a:rPr lang="sl-SI" sz="1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9106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624" y="274638"/>
            <a:ext cx="5513560" cy="858963"/>
          </a:xfrm>
        </p:spPr>
        <p:txBody>
          <a:bodyPr>
            <a:normAutofit/>
          </a:bodyPr>
          <a:lstStyle/>
          <a:p>
            <a:r>
              <a:rPr lang="sl-SI" altLang="sl-SI" sz="1600" dirty="0" smtClean="0"/>
              <a:t>           </a:t>
            </a:r>
            <a:r>
              <a:rPr lang="sl-SI" altLang="sl-SI" sz="1600" dirty="0" err="1" smtClean="0"/>
              <a:t>Pouzdanost</a:t>
            </a:r>
            <a:r>
              <a:rPr lang="sl-SI" altLang="sl-SI" sz="1600" dirty="0" smtClean="0"/>
              <a:t> </a:t>
            </a:r>
            <a:r>
              <a:rPr lang="sl-SI" altLang="sl-SI" sz="1600" dirty="0"/>
              <a:t>dielektrične </a:t>
            </a:r>
            <a:r>
              <a:rPr lang="sl-SI" altLang="sl-SI" sz="1600" dirty="0" err="1"/>
              <a:t>izdržljivosti</a:t>
            </a:r>
            <a:r>
              <a:rPr lang="sl-SI" altLang="sl-SI" sz="1600" dirty="0"/>
              <a:t> </a:t>
            </a:r>
            <a:r>
              <a:rPr lang="sl-SI" altLang="sl-SI" sz="1600" dirty="0" smtClean="0"/>
              <a:t> </a:t>
            </a:r>
            <a:r>
              <a:rPr lang="sl-SI" altLang="sl-SI" sz="1600" dirty="0"/>
              <a:t>grade </a:t>
            </a:r>
            <a:r>
              <a:rPr lang="sl-SI" altLang="sl-SI" sz="1600" dirty="0" smtClean="0"/>
              <a:t>2, kanal 3 mm</a:t>
            </a:r>
            <a:endParaRPr lang="sl-SI" sz="1600" dirty="0"/>
          </a:p>
        </p:txBody>
      </p:sp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056558"/>
              </p:ext>
            </p:extLst>
          </p:nvPr>
        </p:nvGraphicFramePr>
        <p:xfrm>
          <a:off x="1387851" y="1581096"/>
          <a:ext cx="6800851" cy="4214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83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 smtClean="0"/>
              <a:t>Pitanja za </a:t>
            </a:r>
            <a:r>
              <a:rPr lang="sl-SI" sz="3600" dirty="0" err="1" smtClean="0"/>
              <a:t>diskusiju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sl-SI" sz="1600" i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1600" i="1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1600" b="1" i="1" dirty="0" smtClean="0">
                <a:solidFill>
                  <a:srgbClr val="000000"/>
                </a:solidFill>
              </a:rPr>
              <a:t>3) </a:t>
            </a:r>
            <a:r>
              <a:rPr lang="en-US" sz="1600" b="1" i="1" dirty="0" err="1" smtClean="0">
                <a:solidFill>
                  <a:srgbClr val="000000"/>
                </a:solidFill>
              </a:rPr>
              <a:t>Kakva</a:t>
            </a:r>
            <a:r>
              <a:rPr lang="en-US" sz="1600" b="1" i="1" dirty="0" smtClean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su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saznanja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autora</a:t>
            </a:r>
            <a:r>
              <a:rPr lang="en-US" sz="1600" b="1" i="1" dirty="0">
                <a:solidFill>
                  <a:srgbClr val="000000"/>
                </a:solidFill>
              </a:rPr>
              <a:t> o </a:t>
            </a:r>
            <a:r>
              <a:rPr lang="en-US" sz="1600" b="1" i="1" dirty="0" err="1">
                <a:solidFill>
                  <a:srgbClr val="000000"/>
                </a:solidFill>
              </a:rPr>
              <a:t>najnovijoj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tehnologiji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tankoslojnih</a:t>
            </a:r>
            <a:r>
              <a:rPr lang="en-US" sz="1600" b="1" i="1" dirty="0">
                <a:solidFill>
                  <a:srgbClr val="000000"/>
                </a:solidFill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</a:rPr>
              <a:t>nanosa</a:t>
            </a:r>
            <a:r>
              <a:rPr lang="en-US" sz="1600" b="1" i="1" dirty="0">
                <a:solidFill>
                  <a:srgbClr val="000000"/>
                </a:solidFill>
              </a:rPr>
              <a:t>?</a:t>
            </a:r>
            <a:r>
              <a:rPr lang="sl-SI" sz="1600" b="1" i="1" dirty="0">
                <a:solidFill>
                  <a:srgbClr val="000000"/>
                </a:solidFill>
              </a:rPr>
              <a:t> </a:t>
            </a:r>
            <a:endParaRPr lang="sl-SI" sz="1600" b="1" dirty="0"/>
          </a:p>
          <a:p>
            <a:pPr marL="0" indent="0">
              <a:spcBef>
                <a:spcPts val="438"/>
              </a:spcBef>
            </a:pPr>
            <a:endParaRPr lang="sl-SI" sz="16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438"/>
              </a:spcBef>
              <a:buNone/>
            </a:pPr>
            <a:r>
              <a:rPr lang="sl-SI" sz="1600" dirty="0" smtClean="0">
                <a:solidFill>
                  <a:srgbClr val="000000"/>
                </a:solidFill>
              </a:rPr>
              <a:t>Odgovor: Tankoslojni nanosi laka na </a:t>
            </a:r>
            <a:r>
              <a:rPr lang="sl-SI" sz="1600" dirty="0" err="1" smtClean="0">
                <a:solidFill>
                  <a:srgbClr val="000000"/>
                </a:solidFill>
              </a:rPr>
              <a:t>pravougaonoj</a:t>
            </a:r>
            <a:r>
              <a:rPr lang="sl-SI" sz="1600" dirty="0" smtClean="0">
                <a:solidFill>
                  <a:srgbClr val="000000"/>
                </a:solidFill>
              </a:rPr>
              <a:t> žici </a:t>
            </a:r>
            <a:r>
              <a:rPr lang="sl-SI" sz="1600" dirty="0" err="1" smtClean="0">
                <a:solidFill>
                  <a:srgbClr val="000000"/>
                </a:solidFill>
              </a:rPr>
              <a:t>kreću</a:t>
            </a:r>
            <a:r>
              <a:rPr lang="sl-SI" sz="1600" dirty="0" smtClean="0">
                <a:solidFill>
                  <a:srgbClr val="000000"/>
                </a:solidFill>
              </a:rPr>
              <a:t> se </a:t>
            </a:r>
            <a:r>
              <a:rPr lang="sl-SI" sz="1600" dirty="0" err="1" smtClean="0">
                <a:solidFill>
                  <a:srgbClr val="000000"/>
                </a:solidFill>
              </a:rPr>
              <a:t>između</a:t>
            </a:r>
            <a:r>
              <a:rPr lang="sl-SI" sz="1600" dirty="0" smtClean="0">
                <a:solidFill>
                  <a:srgbClr val="000000"/>
                </a:solidFill>
              </a:rPr>
              <a:t> minimalnih </a:t>
            </a:r>
            <a:r>
              <a:rPr lang="sl-SI" sz="1600" dirty="0" err="1" smtClean="0">
                <a:solidFill>
                  <a:srgbClr val="000000"/>
                </a:solidFill>
              </a:rPr>
              <a:t>vrijednosti</a:t>
            </a:r>
            <a:r>
              <a:rPr lang="sl-SI" sz="1600" dirty="0" smtClean="0">
                <a:solidFill>
                  <a:srgbClr val="000000"/>
                </a:solidFill>
              </a:rPr>
              <a:t>  60 </a:t>
            </a:r>
            <a:r>
              <a:rPr lang="sl-SI" sz="1600" dirty="0" smtClean="0">
                <a:solidFill>
                  <a:srgbClr val="000000"/>
                </a:solidFill>
                <a:sym typeface="Symbol"/>
              </a:rPr>
              <a:t>m i maksimalnih 110 </a:t>
            </a:r>
            <a:r>
              <a:rPr lang="sl-SI" sz="1600" dirty="0" smtClean="0">
                <a:solidFill>
                  <a:srgbClr val="000000"/>
                </a:solidFill>
              </a:rPr>
              <a:t>m za izolaciju grade 1. Za </a:t>
            </a:r>
            <a:r>
              <a:rPr lang="sl-SI" sz="1600" dirty="0" err="1" smtClean="0">
                <a:solidFill>
                  <a:srgbClr val="000000"/>
                </a:solidFill>
              </a:rPr>
              <a:t>izolaciju</a:t>
            </a:r>
            <a:r>
              <a:rPr lang="sl-SI" sz="1600" dirty="0" smtClean="0">
                <a:solidFill>
                  <a:srgbClr val="000000"/>
                </a:solidFill>
              </a:rPr>
              <a:t> grade 2 minimalna </a:t>
            </a:r>
            <a:r>
              <a:rPr lang="sl-SI" sz="1600" dirty="0" err="1" smtClean="0">
                <a:solidFill>
                  <a:srgbClr val="000000"/>
                </a:solidFill>
              </a:rPr>
              <a:t>vrijednost</a:t>
            </a:r>
            <a:r>
              <a:rPr lang="sl-SI" sz="1600" dirty="0" smtClean="0">
                <a:solidFill>
                  <a:srgbClr val="000000"/>
                </a:solidFill>
              </a:rPr>
              <a:t> iznosi 120 </a:t>
            </a:r>
            <a:r>
              <a:rPr lang="sl-SI" sz="1600" dirty="0">
                <a:solidFill>
                  <a:srgbClr val="000000"/>
                </a:solidFill>
                <a:sym typeface="Symbol"/>
              </a:rPr>
              <a:t></a:t>
            </a:r>
            <a:r>
              <a:rPr lang="sl-SI" sz="1600" dirty="0" smtClean="0">
                <a:solidFill>
                  <a:srgbClr val="000000"/>
                </a:solidFill>
              </a:rPr>
              <a:t>m i maksimalna 170 </a:t>
            </a:r>
            <a:r>
              <a:rPr lang="sl-SI" sz="1600" dirty="0">
                <a:solidFill>
                  <a:srgbClr val="000000"/>
                </a:solidFill>
                <a:sym typeface="Symbol"/>
              </a:rPr>
              <a:t></a:t>
            </a:r>
            <a:r>
              <a:rPr lang="sl-SI" sz="1600" dirty="0" smtClean="0">
                <a:solidFill>
                  <a:srgbClr val="000000"/>
                </a:solidFill>
              </a:rPr>
              <a:t>m. Izolacija </a:t>
            </a:r>
            <a:r>
              <a:rPr lang="sl-SI" sz="1600" dirty="0" err="1" smtClean="0">
                <a:solidFill>
                  <a:srgbClr val="000000"/>
                </a:solidFill>
              </a:rPr>
              <a:t>sa</a:t>
            </a:r>
            <a:r>
              <a:rPr lang="sl-SI" sz="1600" dirty="0" smtClean="0">
                <a:solidFill>
                  <a:srgbClr val="000000"/>
                </a:solidFill>
              </a:rPr>
              <a:t> </a:t>
            </a:r>
            <a:r>
              <a:rPr lang="sl-SI" sz="1600" dirty="0" err="1" smtClean="0">
                <a:solidFill>
                  <a:srgbClr val="000000"/>
                </a:solidFill>
              </a:rPr>
              <a:t>najvećim</a:t>
            </a:r>
            <a:r>
              <a:rPr lang="sl-SI" sz="1600" dirty="0" smtClean="0">
                <a:solidFill>
                  <a:srgbClr val="000000"/>
                </a:solidFill>
              </a:rPr>
              <a:t> nanosom laka iznosi 180 </a:t>
            </a:r>
            <a:r>
              <a:rPr lang="sl-SI" sz="1600" dirty="0">
                <a:solidFill>
                  <a:srgbClr val="000000"/>
                </a:solidFill>
                <a:sym typeface="Symbol"/>
              </a:rPr>
              <a:t></a:t>
            </a:r>
            <a:r>
              <a:rPr lang="sl-SI" sz="1600" dirty="0" smtClean="0">
                <a:solidFill>
                  <a:srgbClr val="000000"/>
                </a:solidFill>
              </a:rPr>
              <a:t>m. </a:t>
            </a:r>
            <a:r>
              <a:rPr lang="sl-SI" sz="1600" dirty="0" err="1" smtClean="0">
                <a:solidFill>
                  <a:srgbClr val="000000"/>
                </a:solidFill>
              </a:rPr>
              <a:t>Proizvođači</a:t>
            </a:r>
            <a:r>
              <a:rPr lang="sl-SI" sz="1600" dirty="0" smtClean="0">
                <a:solidFill>
                  <a:srgbClr val="000000"/>
                </a:solidFill>
              </a:rPr>
              <a:t> lakom izolirane </a:t>
            </a:r>
            <a:r>
              <a:rPr lang="sl-SI" sz="1600" dirty="0" err="1" smtClean="0">
                <a:solidFill>
                  <a:srgbClr val="000000"/>
                </a:solidFill>
              </a:rPr>
              <a:t>pravougaone</a:t>
            </a:r>
            <a:r>
              <a:rPr lang="sl-SI" sz="1600" dirty="0" smtClean="0">
                <a:solidFill>
                  <a:srgbClr val="000000"/>
                </a:solidFill>
              </a:rPr>
              <a:t> žice lak </a:t>
            </a:r>
            <a:r>
              <a:rPr lang="sl-SI" sz="1600" dirty="0" err="1" smtClean="0">
                <a:solidFill>
                  <a:srgbClr val="000000"/>
                </a:solidFill>
              </a:rPr>
              <a:t>izolaciju</a:t>
            </a:r>
            <a:r>
              <a:rPr lang="sl-SI" sz="1600" dirty="0" smtClean="0">
                <a:solidFill>
                  <a:srgbClr val="000000"/>
                </a:solidFill>
              </a:rPr>
              <a:t> na žici nanose u više </a:t>
            </a:r>
            <a:r>
              <a:rPr lang="sl-SI" sz="1600" dirty="0" err="1" smtClean="0">
                <a:solidFill>
                  <a:srgbClr val="000000"/>
                </a:solidFill>
              </a:rPr>
              <a:t>slojeva</a:t>
            </a:r>
            <a:r>
              <a:rPr lang="sl-SI" sz="1600" dirty="0" smtClean="0">
                <a:solidFill>
                  <a:srgbClr val="000000"/>
                </a:solidFill>
              </a:rPr>
              <a:t> </a:t>
            </a:r>
            <a:r>
              <a:rPr lang="sl-SI" sz="1600" dirty="0" err="1" smtClean="0">
                <a:solidFill>
                  <a:srgbClr val="000000"/>
                </a:solidFill>
              </a:rPr>
              <a:t>sa</a:t>
            </a:r>
            <a:r>
              <a:rPr lang="sl-SI" sz="1600" dirty="0" smtClean="0">
                <a:solidFill>
                  <a:srgbClr val="000000"/>
                </a:solidFill>
              </a:rPr>
              <a:t> </a:t>
            </a:r>
            <a:r>
              <a:rPr lang="sl-SI" sz="1600" dirty="0" err="1" smtClean="0">
                <a:solidFill>
                  <a:srgbClr val="000000"/>
                </a:solidFill>
              </a:rPr>
              <a:t>jednokratnom</a:t>
            </a:r>
            <a:r>
              <a:rPr lang="sl-SI" sz="1600" dirty="0" smtClean="0">
                <a:solidFill>
                  <a:srgbClr val="000000"/>
                </a:solidFill>
              </a:rPr>
              <a:t> </a:t>
            </a:r>
            <a:r>
              <a:rPr lang="sl-SI" sz="1600" dirty="0" err="1" smtClean="0">
                <a:solidFill>
                  <a:srgbClr val="000000"/>
                </a:solidFill>
              </a:rPr>
              <a:t>debljinom</a:t>
            </a:r>
            <a:r>
              <a:rPr lang="sl-SI" sz="1600" dirty="0" smtClean="0">
                <a:solidFill>
                  <a:srgbClr val="000000"/>
                </a:solidFill>
              </a:rPr>
              <a:t> nanosa od 5 </a:t>
            </a:r>
            <a:r>
              <a:rPr lang="sl-SI" sz="1600" dirty="0">
                <a:solidFill>
                  <a:srgbClr val="000000"/>
                </a:solidFill>
                <a:sym typeface="Symbol"/>
              </a:rPr>
              <a:t></a:t>
            </a:r>
            <a:r>
              <a:rPr lang="sl-SI" sz="1600" dirty="0" smtClean="0">
                <a:solidFill>
                  <a:srgbClr val="000000"/>
                </a:solidFill>
              </a:rPr>
              <a:t>m. Time se </a:t>
            </a:r>
            <a:r>
              <a:rPr lang="sl-SI" sz="1600" dirty="0" err="1" smtClean="0">
                <a:solidFill>
                  <a:srgbClr val="000000"/>
                </a:solidFill>
              </a:rPr>
              <a:t>obezbjeđuje</a:t>
            </a:r>
            <a:r>
              <a:rPr lang="sl-SI" sz="1600" dirty="0" smtClean="0">
                <a:solidFill>
                  <a:srgbClr val="000000"/>
                </a:solidFill>
              </a:rPr>
              <a:t> </a:t>
            </a:r>
            <a:r>
              <a:rPr lang="sl-SI" sz="1600" dirty="0" err="1" smtClean="0">
                <a:solidFill>
                  <a:srgbClr val="000000"/>
                </a:solidFill>
              </a:rPr>
              <a:t>dobar</a:t>
            </a:r>
            <a:r>
              <a:rPr lang="sl-SI" sz="1600" dirty="0" smtClean="0">
                <a:solidFill>
                  <a:srgbClr val="000000"/>
                </a:solidFill>
              </a:rPr>
              <a:t> kontinuitet nanosa laka. Po našim </a:t>
            </a:r>
            <a:r>
              <a:rPr lang="sl-SI" sz="1600" dirty="0" err="1" smtClean="0">
                <a:solidFill>
                  <a:srgbClr val="000000"/>
                </a:solidFill>
              </a:rPr>
              <a:t>spoznanjima</a:t>
            </a:r>
            <a:r>
              <a:rPr lang="sl-SI" sz="1600" dirty="0" smtClean="0">
                <a:solidFill>
                  <a:srgbClr val="000000"/>
                </a:solidFill>
              </a:rPr>
              <a:t> to je „</a:t>
            </a:r>
            <a:r>
              <a:rPr lang="sl-SI" sz="1600" dirty="0" err="1" smtClean="0">
                <a:solidFill>
                  <a:srgbClr val="000000"/>
                </a:solidFill>
              </a:rPr>
              <a:t>najnovija</a:t>
            </a:r>
            <a:r>
              <a:rPr lang="sl-SI" sz="1600" dirty="0" smtClean="0">
                <a:solidFill>
                  <a:srgbClr val="000000"/>
                </a:solidFill>
              </a:rPr>
              <a:t>“ tehnologija nanosa laka u </a:t>
            </a:r>
            <a:r>
              <a:rPr lang="sl-SI" sz="1600" dirty="0" err="1" smtClean="0">
                <a:solidFill>
                  <a:srgbClr val="000000"/>
                </a:solidFill>
              </a:rPr>
              <a:t>ovom</a:t>
            </a:r>
            <a:r>
              <a:rPr lang="sl-SI" sz="1600" dirty="0" smtClean="0">
                <a:solidFill>
                  <a:srgbClr val="000000"/>
                </a:solidFill>
              </a:rPr>
              <a:t> segmentu industrijske proizvodnje.  </a:t>
            </a:r>
          </a:p>
        </p:txBody>
      </p:sp>
    </p:spTree>
    <p:extLst>
      <p:ext uri="{BB962C8B-B14F-4D97-AF65-F5344CB8AC3E}">
        <p14:creationId xmlns:p14="http://schemas.microsoft.com/office/powerpoint/2010/main" val="28188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3160" y="2445568"/>
            <a:ext cx="5219323" cy="970984"/>
          </a:xfrm>
        </p:spPr>
        <p:txBody>
          <a:bodyPr/>
          <a:lstStyle/>
          <a:p>
            <a:pPr marL="0" indent="0" algn="ctr">
              <a:buNone/>
            </a:pPr>
            <a:r>
              <a:rPr lang="sl-SI" altLang="sl-SI" dirty="0"/>
              <a:t>HVALA </a:t>
            </a:r>
            <a:r>
              <a:rPr lang="sl-SI" altLang="sl-SI" dirty="0" smtClean="0"/>
              <a:t>NA PAŽNJI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594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347</Words>
  <Application>Microsoft Office PowerPoint</Application>
  <PresentationFormat>Diaprojekcija na zaslonu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 Theme</vt:lpstr>
      <vt:lpstr>NAMOT ENERGETSKOG TRANSFORMATORA BEZ PAPIRNE IZOLACIJE</vt:lpstr>
      <vt:lpstr>Pitanja za diskusiju</vt:lpstr>
      <vt:lpstr>Pitanja za diskusiju</vt:lpstr>
      <vt:lpstr>           Pouzdanost dielektrične izdržljivosti  grade 2, kanal 3 mm</vt:lpstr>
      <vt:lpstr>Pitanja za diskusiju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 Senjur</dc:creator>
  <cp:lastModifiedBy>Juso Ikanovic</cp:lastModifiedBy>
  <cp:revision>103</cp:revision>
  <dcterms:created xsi:type="dcterms:W3CDTF">2013-10-16T12:09:03Z</dcterms:created>
  <dcterms:modified xsi:type="dcterms:W3CDTF">2015-05-07T12:42:03Z</dcterms:modified>
</cp:coreProperties>
</file>